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8" r:id="rId4"/>
    <p:sldId id="257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60" autoAdjust="0"/>
    <p:restoredTop sz="94660"/>
  </p:normalViewPr>
  <p:slideViewPr>
    <p:cSldViewPr>
      <p:cViewPr varScale="1">
        <p:scale>
          <a:sx n="64" d="100"/>
          <a:sy n="64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59;&#1095;&#1080;&#1090;&#1077;&#1083;&#1100;%20&#1057;&#1086;&#1095;&#1080;\&#1044;&#1077;&#1090;&#1089;&#1082;&#1080;&#1077;_&#1050;&#1072;&#1073;&#1099;%20&#1053;&#1077;%20&#1041;&#1099;&#1083;&#1086;%20&#1047;&#1080;&#1084;&#1099;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2.wav"/><Relationship Id="rId5" Type="http://schemas.openxmlformats.org/officeDocument/2006/relationships/slide" Target="slide8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slide" Target="slide9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slide" Target="slide10.xml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slide" Target="slide13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slide" Target="slide15.xml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slide" Target="slide16.xml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548680"/>
            <a:ext cx="5904656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lgerian" pitchFamily="82" charset="0"/>
              </a:rPr>
              <a:t>Present Simple-Present Continuous</a:t>
            </a:r>
            <a:br>
              <a:rPr lang="en-US" b="1" dirty="0" smtClean="0">
                <a:latin typeface="Algerian" pitchFamily="82" charset="0"/>
              </a:rPr>
            </a:br>
            <a:r>
              <a:rPr lang="en-US" b="1" dirty="0" smtClean="0">
                <a:latin typeface="Algerian" pitchFamily="82" charset="0"/>
              </a:rPr>
              <a:t>(</a:t>
            </a:r>
            <a:r>
              <a:rPr lang="ru-RU" b="1" dirty="0" smtClean="0">
                <a:latin typeface="Algerian" pitchFamily="82" charset="0"/>
              </a:rPr>
              <a:t>тренажёр)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1916832"/>
            <a:ext cx="4104456" cy="4209331"/>
          </a:xfrm>
        </p:spPr>
        <p:txBody>
          <a:bodyPr/>
          <a:lstStyle/>
          <a:p>
            <a:pPr algn="ctr">
              <a:buNone/>
            </a:pPr>
            <a:endParaRPr lang="ru-RU" dirty="0"/>
          </a:p>
        </p:txBody>
      </p:sp>
      <p:pic>
        <p:nvPicPr>
          <p:cNvPr id="5" name="Детские_Кабы Не Было Зим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11560" y="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0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91880" y="620688"/>
            <a:ext cx="4248472" cy="1080120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Choose the right variant: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1. My friend usually …football after school.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>
            <a:hlinkClick r:id="rId2" action="ppaction://hlinksldjump">
              <a:snd r:embed="rId3" name="chimes.wav"/>
            </a:hlinkClick>
          </p:cNvPr>
          <p:cNvSpPr txBox="1"/>
          <p:nvPr/>
        </p:nvSpPr>
        <p:spPr>
          <a:xfrm>
            <a:off x="4644008" y="1772816"/>
            <a:ext cx="1951296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play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>
            <a:hlinkClick r:id="" action="ppaction://hlinkshowjump?jump=nextslide">
              <a:snd r:embed="rId4" name="applause.wav"/>
            </a:hlinkClick>
          </p:cNvPr>
          <p:cNvSpPr txBox="1"/>
          <p:nvPr/>
        </p:nvSpPr>
        <p:spPr>
          <a:xfrm>
            <a:off x="4644008" y="2420888"/>
            <a:ext cx="1951296" cy="523220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plays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>
            <a:hlinkClick r:id="rId2" action="ppaction://hlinksldjump">
              <a:snd r:embed="rId3" name="chimes.wav"/>
            </a:hlinkClick>
          </p:cNvPr>
          <p:cNvSpPr txBox="1"/>
          <p:nvPr/>
        </p:nvSpPr>
        <p:spPr>
          <a:xfrm>
            <a:off x="4644008" y="3068960"/>
            <a:ext cx="1951296" cy="523220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is playing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91880" y="548681"/>
            <a:ext cx="4032448" cy="144016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Choose the right variant: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2. I  … hockey most of all.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>
            <a:hlinkClick r:id="rId2" action="ppaction://hlinksldjump">
              <a:snd r:embed="rId3" name="applause.wav"/>
            </a:hlinkClick>
          </p:cNvPr>
          <p:cNvSpPr txBox="1"/>
          <p:nvPr/>
        </p:nvSpPr>
        <p:spPr>
          <a:xfrm>
            <a:off x="4644008" y="1772816"/>
            <a:ext cx="1951296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like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>
            <a:hlinkClick r:id="rId4" action="ppaction://hlinksldjump">
              <a:snd r:embed="rId5" name="chimes.wav"/>
            </a:hlinkClick>
          </p:cNvPr>
          <p:cNvSpPr txBox="1"/>
          <p:nvPr/>
        </p:nvSpPr>
        <p:spPr>
          <a:xfrm>
            <a:off x="4644008" y="2420888"/>
            <a:ext cx="1951296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likes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>
            <a:hlinkClick r:id="rId4" action="ppaction://hlinksldjump">
              <a:snd r:embed="rId5" name="chimes.wav"/>
            </a:hlinkClick>
          </p:cNvPr>
          <p:cNvSpPr txBox="1"/>
          <p:nvPr/>
        </p:nvSpPr>
        <p:spPr>
          <a:xfrm>
            <a:off x="4644008" y="3068960"/>
            <a:ext cx="1951296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am liking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3768" y="188640"/>
            <a:ext cx="6408712" cy="201622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>
                <a:latin typeface="Algerian" pitchFamily="82" charset="0"/>
              </a:rPr>
              <a:t>Usually </a:t>
            </a:r>
            <a:r>
              <a:rPr lang="en-US" dirty="0" smtClean="0">
                <a:latin typeface="Algerian" pitchFamily="82" charset="0"/>
              </a:rPr>
              <a:t/>
            </a:r>
            <a:br>
              <a:rPr lang="en-US" dirty="0" smtClean="0">
                <a:latin typeface="Algerian" pitchFamily="82" charset="0"/>
              </a:rPr>
            </a:br>
            <a:r>
              <a:rPr lang="en-US" dirty="0" smtClean="0">
                <a:latin typeface="Algerian" pitchFamily="82" charset="0"/>
              </a:rPr>
              <a:t/>
            </a:r>
            <a:br>
              <a:rPr lang="en-US" dirty="0" smtClean="0">
                <a:latin typeface="Algerian" pitchFamily="82" charset="0"/>
              </a:rPr>
            </a:br>
            <a:r>
              <a:rPr lang="en-US" dirty="0" smtClean="0">
                <a:latin typeface="Algerian" pitchFamily="82" charset="0"/>
              </a:rPr>
              <a:t>Present Simple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2348880"/>
            <a:ext cx="5328592" cy="194421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5508104" y="836712"/>
            <a:ext cx="484632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211960" y="2276872"/>
          <a:ext cx="3024335" cy="1682496"/>
        </p:xfrm>
        <a:graphic>
          <a:graphicData uri="http://schemas.openxmlformats.org/drawingml/2006/table">
            <a:tbl>
              <a:tblPr/>
              <a:tblGrid>
                <a:gridCol w="841730"/>
                <a:gridCol w="864981"/>
                <a:gridCol w="1317624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He</a:t>
                      </a:r>
                      <a:endParaRPr lang="ru-RU" sz="3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lang="en-US" sz="3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</a:t>
                      </a:r>
                      <a:endParaRPr lang="ru-RU" sz="3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s(</a:t>
                      </a:r>
                      <a:r>
                        <a:rPr lang="en-US" sz="320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es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)</a:t>
                      </a:r>
                      <a:endParaRPr lang="ru-RU" sz="32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She</a:t>
                      </a:r>
                      <a:endParaRPr lang="ru-RU" sz="3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6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It</a:t>
                      </a:r>
                      <a:endParaRPr lang="ru-RU" sz="3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трелка вправо 8">
            <a:hlinkClick r:id="rId2" action="ppaction://hlinksldjump"/>
          </p:cNvPr>
          <p:cNvSpPr/>
          <p:nvPr/>
        </p:nvSpPr>
        <p:spPr>
          <a:xfrm>
            <a:off x="7020272" y="5589240"/>
            <a:ext cx="1698488" cy="844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63888" y="620689"/>
            <a:ext cx="4320480" cy="108012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Present Simple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1556792"/>
            <a:ext cx="3888432" cy="2952328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067944" y="1556792"/>
          <a:ext cx="3096344" cy="2401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172"/>
                <a:gridCol w="1548172"/>
              </a:tblGrid>
              <a:tr h="57606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807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You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+          V</a:t>
                      </a:r>
                      <a:endParaRPr lang="ru-RU" sz="2000" b="1" dirty="0"/>
                    </a:p>
                  </a:txBody>
                  <a:tcPr/>
                </a:tc>
              </a:tr>
              <a:tr h="59275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8454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They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Стрелка вправо 5">
            <a:hlinkClick r:id="rId2" action="ppaction://hlinksldjump"/>
          </p:cNvPr>
          <p:cNvSpPr/>
          <p:nvPr/>
        </p:nvSpPr>
        <p:spPr>
          <a:xfrm>
            <a:off x="7020272" y="5589240"/>
            <a:ext cx="1698488" cy="844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59832" y="116633"/>
            <a:ext cx="4896544" cy="1224135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Choose the right variant: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3. Look! They  …  at the stadium.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1196752"/>
            <a:ext cx="3776464" cy="4442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TextBox 4">
            <a:hlinkClick r:id="rId3" action="ppaction://hlinksldjump">
              <a:snd r:embed="rId4" name="chimes.wav"/>
            </a:hlinkClick>
          </p:cNvPr>
          <p:cNvSpPr txBox="1"/>
          <p:nvPr/>
        </p:nvSpPr>
        <p:spPr>
          <a:xfrm>
            <a:off x="4716016" y="1340768"/>
            <a:ext cx="1951296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is running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>
            <a:hlinkClick r:id="rId3" action="ppaction://hlinksldjump">
              <a:snd r:embed="rId4" name="chimes.wav"/>
            </a:hlinkClick>
          </p:cNvPr>
          <p:cNvSpPr txBox="1"/>
          <p:nvPr/>
        </p:nvSpPr>
        <p:spPr>
          <a:xfrm>
            <a:off x="4716016" y="1988840"/>
            <a:ext cx="1951296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run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>
            <a:hlinkClick r:id="rId5" action="ppaction://hlinksldjump">
              <a:snd r:embed="rId6" name="applause.wav"/>
            </a:hlinkClick>
          </p:cNvPr>
          <p:cNvSpPr txBox="1"/>
          <p:nvPr/>
        </p:nvSpPr>
        <p:spPr>
          <a:xfrm>
            <a:off x="4716016" y="2636912"/>
            <a:ext cx="2016224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are running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91880" y="332656"/>
            <a:ext cx="5040560" cy="648071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4000" dirty="0" smtClean="0">
                <a:latin typeface="Algerian" pitchFamily="82" charset="0"/>
                <a:cs typeface="Times New Roman" pitchFamily="18" charset="0"/>
              </a:rPr>
              <a:t>Look! Listen!</a:t>
            </a:r>
            <a:br>
              <a:rPr lang="en-US" sz="4000" dirty="0" smtClean="0">
                <a:latin typeface="Algerian" pitchFamily="82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3848" y="1772816"/>
            <a:ext cx="5040560" cy="34563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6012160" y="692696"/>
            <a:ext cx="792088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72000" y="1916832"/>
          <a:ext cx="340803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013"/>
                <a:gridCol w="1136013"/>
                <a:gridCol w="1136013"/>
              </a:tblGrid>
              <a:tr h="64008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You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We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are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Ving</a:t>
                      </a:r>
                      <a:endParaRPr lang="ru-RU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They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Стрелка вправо 5">
            <a:hlinkClick r:id="rId3" action="ppaction://hlinksldjump"/>
          </p:cNvPr>
          <p:cNvSpPr/>
          <p:nvPr/>
        </p:nvSpPr>
        <p:spPr>
          <a:xfrm>
            <a:off x="5868144" y="5877272"/>
            <a:ext cx="1698488" cy="844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856" y="274638"/>
            <a:ext cx="4824536" cy="1143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Choose the right variant: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4. He … to the gym twice a week.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1340769"/>
            <a:ext cx="3816424" cy="230425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TextBox 3">
            <a:hlinkClick r:id="rId3" action="ppaction://hlinksldjump">
              <a:snd r:embed="rId4" name="chimes.wav"/>
            </a:hlinkClick>
          </p:cNvPr>
          <p:cNvSpPr txBox="1"/>
          <p:nvPr/>
        </p:nvSpPr>
        <p:spPr>
          <a:xfrm>
            <a:off x="4716016" y="1340768"/>
            <a:ext cx="1951296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go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>
            <a:hlinkClick r:id="rId5" action="ppaction://hlinksldjump">
              <a:snd r:embed="rId6" name="applause.wav"/>
            </a:hlinkClick>
          </p:cNvPr>
          <p:cNvSpPr txBox="1"/>
          <p:nvPr/>
        </p:nvSpPr>
        <p:spPr>
          <a:xfrm>
            <a:off x="4716016" y="2060848"/>
            <a:ext cx="1951296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goes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>
            <a:hlinkClick r:id="rId3" action="ppaction://hlinksldjump">
              <a:snd r:embed="rId4" name="chimes.wav"/>
            </a:hlinkClick>
          </p:cNvPr>
          <p:cNvSpPr txBox="1"/>
          <p:nvPr/>
        </p:nvSpPr>
        <p:spPr>
          <a:xfrm>
            <a:off x="4716016" y="2780928"/>
            <a:ext cx="1951296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is going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274638"/>
            <a:ext cx="5616624" cy="1143000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Choose the right variant: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. She is in the swimming pool. She … now.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1268760"/>
            <a:ext cx="4906888" cy="30529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TextBox 3">
            <a:hlinkClick r:id="rId3" action="ppaction://hlinksldjump">
              <a:snd r:embed="rId4" name="applause.wav"/>
            </a:hlinkClick>
          </p:cNvPr>
          <p:cNvSpPr txBox="1"/>
          <p:nvPr/>
        </p:nvSpPr>
        <p:spPr>
          <a:xfrm>
            <a:off x="4860032" y="1484784"/>
            <a:ext cx="2376264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is swimming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>
            <a:hlinkClick r:id="rId5" action="ppaction://hlinksldjump">
              <a:snd r:embed="rId6" name="chimes.wav"/>
            </a:hlinkClick>
          </p:cNvPr>
          <p:cNvSpPr txBox="1"/>
          <p:nvPr/>
        </p:nvSpPr>
        <p:spPr>
          <a:xfrm>
            <a:off x="4860032" y="2276872"/>
            <a:ext cx="2448272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am swimming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>
            <a:hlinkClick r:id="rId5" action="ppaction://hlinksldjump">
              <a:snd r:embed="rId6" name="chimes.wav"/>
            </a:hlinkClick>
          </p:cNvPr>
          <p:cNvSpPr txBox="1"/>
          <p:nvPr/>
        </p:nvSpPr>
        <p:spPr>
          <a:xfrm>
            <a:off x="4860032" y="3068960"/>
            <a:ext cx="2232248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swims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9912" y="0"/>
            <a:ext cx="4608512" cy="692696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Algerian" pitchFamily="82" charset="0"/>
              </a:rPr>
              <a:t>Now, at the moment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1600200"/>
            <a:ext cx="5544616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   </a:t>
            </a:r>
            <a:r>
              <a:rPr lang="en-US" dirty="0" smtClean="0">
                <a:latin typeface="Algerian" pitchFamily="82" charset="0"/>
              </a:rPr>
              <a:t>Present Continuous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5940152" y="692696"/>
            <a:ext cx="484632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72000" y="2348880"/>
          <a:ext cx="3480048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0016"/>
                <a:gridCol w="1160016"/>
                <a:gridCol w="1160016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He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She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is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/>
                        <a:t>Ving</a:t>
                      </a:r>
                      <a:endParaRPr lang="ru-RU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It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Стрелка вправо 5">
            <a:hlinkClick r:id="rId3" action="ppaction://hlinksldjump"/>
          </p:cNvPr>
          <p:cNvSpPr/>
          <p:nvPr/>
        </p:nvSpPr>
        <p:spPr>
          <a:xfrm>
            <a:off x="5868144" y="5877272"/>
            <a:ext cx="1698488" cy="844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274638"/>
            <a:ext cx="4834880" cy="1143000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Choose the right variant: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. They …basketball every Saturday.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>
            <a:hlinkClick r:id="rId3" action="ppaction://hlinksldjump">
              <a:snd r:embed="rId4" name="chimes.wav"/>
            </a:hlinkClick>
          </p:cNvPr>
          <p:cNvSpPr txBox="1"/>
          <p:nvPr/>
        </p:nvSpPr>
        <p:spPr>
          <a:xfrm>
            <a:off x="4860032" y="1484784"/>
            <a:ext cx="2376264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are playing 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>
            <a:hlinkClick r:id="rId3" action="ppaction://hlinksldjump">
              <a:snd r:embed="rId4" name="chimes.wav"/>
            </a:hlinkClick>
          </p:cNvPr>
          <p:cNvSpPr txBox="1"/>
          <p:nvPr/>
        </p:nvSpPr>
        <p:spPr>
          <a:xfrm>
            <a:off x="4860032" y="2204864"/>
            <a:ext cx="2376264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plays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>
            <a:hlinkClick r:id="rId5" action="ppaction://hlinksldjump">
              <a:snd r:embed="rId6" name="applause.wav"/>
            </a:hlinkClick>
          </p:cNvPr>
          <p:cNvSpPr txBox="1"/>
          <p:nvPr/>
        </p:nvSpPr>
        <p:spPr>
          <a:xfrm>
            <a:off x="4860032" y="2924944"/>
            <a:ext cx="2376264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play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274638"/>
            <a:ext cx="3384376" cy="562074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latin typeface="Algerian" pitchFamily="82" charset="0"/>
                <a:cs typeface="Times New Roman" pitchFamily="18" charset="0"/>
              </a:rPr>
              <a:t>Every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0" y="1600201"/>
            <a:ext cx="4834880" cy="38863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3600" dirty="0" smtClean="0">
                <a:latin typeface="Algerian" pitchFamily="82" charset="0"/>
                <a:cs typeface="Times New Roman" pitchFamily="18" charset="0"/>
              </a:rPr>
              <a:t>Present Simple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355976" y="2420888"/>
          <a:ext cx="3096344" cy="2401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172"/>
                <a:gridCol w="1548172"/>
              </a:tblGrid>
              <a:tr h="57606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807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You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+          V</a:t>
                      </a:r>
                      <a:endParaRPr lang="ru-RU" sz="2000" b="1" dirty="0"/>
                    </a:p>
                  </a:txBody>
                  <a:tcPr/>
                </a:tc>
              </a:tr>
              <a:tr h="59275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8454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They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5652120" y="836712"/>
            <a:ext cx="504056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rId3" action="ppaction://hlinksldjump"/>
          </p:cNvPr>
          <p:cNvSpPr/>
          <p:nvPr/>
        </p:nvSpPr>
        <p:spPr>
          <a:xfrm>
            <a:off x="5868144" y="5877272"/>
            <a:ext cx="1698488" cy="844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274638"/>
            <a:ext cx="4690864" cy="1143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Choose the right variant: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7. Can he  … a horse?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1600200"/>
            <a:ext cx="3888432" cy="4525963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TextBox 3">
            <a:hlinkClick r:id="rId3" action="ppaction://hlinksldjump">
              <a:snd r:embed="rId4" name="chimes.wav"/>
            </a:hlinkClick>
          </p:cNvPr>
          <p:cNvSpPr txBox="1"/>
          <p:nvPr/>
        </p:nvSpPr>
        <p:spPr>
          <a:xfrm>
            <a:off x="5004048" y="1484784"/>
            <a:ext cx="2376264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rides 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>
            <a:hlinkClick r:id="rId5" action="ppaction://hlinksldjump">
              <a:snd r:embed="rId6" name="applause.wav"/>
            </a:hlinkClick>
          </p:cNvPr>
          <p:cNvSpPr txBox="1"/>
          <p:nvPr/>
        </p:nvSpPr>
        <p:spPr>
          <a:xfrm>
            <a:off x="5004048" y="2204864"/>
            <a:ext cx="2376264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ride 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>
            <a:hlinkClick r:id="rId3" action="ppaction://hlinksldjump">
              <a:snd r:embed="rId4" name="chimes.wav"/>
            </a:hlinkClick>
          </p:cNvPr>
          <p:cNvSpPr txBox="1"/>
          <p:nvPr/>
        </p:nvSpPr>
        <p:spPr>
          <a:xfrm>
            <a:off x="5004048" y="2996952"/>
            <a:ext cx="2376264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is riding 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1600200"/>
            <a:ext cx="4392488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8000" dirty="0" smtClean="0">
                <a:solidFill>
                  <a:srgbClr val="FF0000"/>
                </a:solidFill>
                <a:latin typeface="Algerian" pitchFamily="82" charset="0"/>
              </a:rPr>
              <a:t>Can+ V</a:t>
            </a:r>
            <a:endParaRPr lang="ru-RU" sz="8000" dirty="0">
              <a:solidFill>
                <a:srgbClr val="FF0000"/>
              </a:solidFill>
            </a:endParaRPr>
          </a:p>
        </p:txBody>
      </p:sp>
      <p:sp>
        <p:nvSpPr>
          <p:cNvPr id="4" name="Стрелка вправо 3">
            <a:hlinkClick r:id="rId3" action="ppaction://hlinksldjump"/>
          </p:cNvPr>
          <p:cNvSpPr/>
          <p:nvPr/>
        </p:nvSpPr>
        <p:spPr>
          <a:xfrm>
            <a:off x="5868144" y="5877272"/>
            <a:ext cx="1698488" cy="844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274638"/>
            <a:ext cx="4248472" cy="1282154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Choose the right variant: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. What games … she like to play? 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1628800"/>
            <a:ext cx="4546848" cy="4497363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TextBox 3">
            <a:hlinkClick r:id="rId3" action="ppaction://hlinksldjump">
              <a:snd r:embed="rId4" name="applause.wav"/>
            </a:hlinkClick>
          </p:cNvPr>
          <p:cNvSpPr txBox="1"/>
          <p:nvPr/>
        </p:nvSpPr>
        <p:spPr>
          <a:xfrm>
            <a:off x="5220072" y="1772816"/>
            <a:ext cx="2376264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does 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>
            <a:hlinkClick r:id="rId5" action="ppaction://hlinksldjump">
              <a:snd r:embed="rId6" name="chimes.wav"/>
            </a:hlinkClick>
          </p:cNvPr>
          <p:cNvSpPr txBox="1"/>
          <p:nvPr/>
        </p:nvSpPr>
        <p:spPr>
          <a:xfrm>
            <a:off x="5220072" y="2420888"/>
            <a:ext cx="2376264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do 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>
            <a:hlinkClick r:id="rId5" action="ppaction://hlinksldjump">
              <a:snd r:embed="rId6" name="chimes.wav"/>
            </a:hlinkClick>
          </p:cNvPr>
          <p:cNvSpPr txBox="1"/>
          <p:nvPr/>
        </p:nvSpPr>
        <p:spPr>
          <a:xfrm>
            <a:off x="5220072" y="3140968"/>
            <a:ext cx="2376264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is 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9952" y="0"/>
            <a:ext cx="4546848" cy="1772816"/>
          </a:xfrm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Questions</a:t>
            </a:r>
            <a:br>
              <a:rPr lang="en-US" dirty="0" smtClean="0">
                <a:latin typeface="Algerian" pitchFamily="82" charset="0"/>
              </a:rPr>
            </a:br>
            <a:r>
              <a:rPr lang="en-US" dirty="0" smtClean="0">
                <a:latin typeface="Algerian" pitchFamily="82" charset="0"/>
              </a:rPr>
              <a:t>Present Simple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139952" y="1844824"/>
          <a:ext cx="4247826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5942"/>
                <a:gridCol w="1415942"/>
                <a:gridCol w="1415942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he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Does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she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V</a:t>
                      </a:r>
                      <a:endParaRPr lang="ru-RU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3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it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5868144" y="5877272"/>
            <a:ext cx="1698488" cy="844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260648"/>
            <a:ext cx="4752528" cy="70609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Algerian" pitchFamily="82" charset="0"/>
              </a:rPr>
              <a:t>regular actions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1556793"/>
            <a:ext cx="3816424" cy="2232248"/>
          </a:xfrm>
        </p:spPr>
        <p:txBody>
          <a:bodyPr/>
          <a:lstStyle/>
          <a:p>
            <a:pPr algn="ctr">
              <a:buNone/>
            </a:pPr>
            <a:r>
              <a:rPr lang="en-US" dirty="0" smtClean="0">
                <a:latin typeface="Algerian" pitchFamily="82" charset="0"/>
              </a:rPr>
              <a:t>Present Simple</a:t>
            </a:r>
            <a:endParaRPr lang="ru-RU" dirty="0" smtClean="0">
              <a:latin typeface="Algerian" pitchFamily="82" charset="0"/>
            </a:endParaRPr>
          </a:p>
          <a:p>
            <a:pPr algn="ctr">
              <a:buNone/>
            </a:pP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5724128" y="836712"/>
            <a:ext cx="484632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716016" y="2132856"/>
          <a:ext cx="3024335" cy="1682496"/>
        </p:xfrm>
        <a:graphic>
          <a:graphicData uri="http://schemas.openxmlformats.org/drawingml/2006/table">
            <a:tbl>
              <a:tblPr/>
              <a:tblGrid>
                <a:gridCol w="841730"/>
                <a:gridCol w="864981"/>
                <a:gridCol w="1317624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He</a:t>
                      </a:r>
                      <a:endParaRPr lang="ru-RU" sz="3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lang="en-US" sz="3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</a:t>
                      </a:r>
                      <a:endParaRPr lang="ru-RU" sz="3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s(</a:t>
                      </a:r>
                      <a:r>
                        <a:rPr lang="en-US" sz="320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es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)</a:t>
                      </a:r>
                      <a:endParaRPr lang="ru-RU" sz="32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She</a:t>
                      </a:r>
                      <a:endParaRPr lang="ru-RU" sz="3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6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It</a:t>
                      </a:r>
                      <a:endParaRPr lang="ru-RU" sz="3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Стрелка вправо 5">
            <a:hlinkClick r:id="rId3" action="ppaction://hlinksldjump"/>
          </p:cNvPr>
          <p:cNvSpPr/>
          <p:nvPr/>
        </p:nvSpPr>
        <p:spPr>
          <a:xfrm>
            <a:off x="5868144" y="5877272"/>
            <a:ext cx="1698488" cy="844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1340768"/>
            <a:ext cx="4176464" cy="266429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smtClean="0">
                <a:solidFill>
                  <a:srgbClr val="FF0000"/>
                </a:solidFill>
                <a:latin typeface="Algerian" pitchFamily="82" charset="0"/>
              </a:rPr>
              <a:t>    Well </a:t>
            </a:r>
            <a:r>
              <a:rPr lang="en-US" sz="4800" dirty="0" smtClean="0">
                <a:solidFill>
                  <a:srgbClr val="FF0000"/>
                </a:solidFill>
                <a:latin typeface="Algerian" pitchFamily="82" charset="0"/>
              </a:rPr>
              <a:t>done!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149</Words>
  <Application>Microsoft Office PowerPoint</Application>
  <PresentationFormat>Экран (4:3)</PresentationFormat>
  <Paragraphs>84</Paragraphs>
  <Slides>18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Present Simple-Present Continuous (тренажёр)</vt:lpstr>
      <vt:lpstr>Choose the right variant: 1. My friend usually …football after school.</vt:lpstr>
      <vt:lpstr>Choose the right variant: 2. I  … hockey most of all.</vt:lpstr>
      <vt:lpstr>  Usually   Present Simple  </vt:lpstr>
      <vt:lpstr>Present Simple</vt:lpstr>
      <vt:lpstr>Choose the right variant: 3. Look! They  …  at the stadium.</vt:lpstr>
      <vt:lpstr>         Look! Listen! </vt:lpstr>
      <vt:lpstr>Choose the right variant: 4. He … to the gym twice a week.</vt:lpstr>
      <vt:lpstr>Choose the right variant: 5. She is in the swimming pool. She … now.</vt:lpstr>
      <vt:lpstr>Now, at the moment</vt:lpstr>
      <vt:lpstr>Choose the right variant: 6. They …basketball every Saturday.</vt:lpstr>
      <vt:lpstr>Every</vt:lpstr>
      <vt:lpstr>Choose the right variant: 7. Can he  … a horse?</vt:lpstr>
      <vt:lpstr>Слайд 14</vt:lpstr>
      <vt:lpstr>Choose the right variant: 8. What games … she like to play? </vt:lpstr>
      <vt:lpstr>Questions Present Simple</vt:lpstr>
      <vt:lpstr>regular actions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Юлия</dc:creator>
  <cp:lastModifiedBy>Пользователь Windows</cp:lastModifiedBy>
  <cp:revision>45</cp:revision>
  <dcterms:created xsi:type="dcterms:W3CDTF">2012-11-08T16:19:48Z</dcterms:created>
  <dcterms:modified xsi:type="dcterms:W3CDTF">2020-03-29T07:34:53Z</dcterms:modified>
</cp:coreProperties>
</file>